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4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84" charset="0"/>
                <a:ea typeface="Arial" pitchFamily="-84" charset="0"/>
                <a:cs typeface="Arial" pitchFamily="-8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sz="1800" smtClean="0">
                <a:solidFill>
                  <a:srgbClr val="FFFFFF"/>
                </a:solidFill>
                <a:latin typeface="Lucida Sans Unicode" pitchFamily="-65" charset="-5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>
            <a:scene3d>
              <a:camera prst="orthographicFront"/>
              <a:lightRig rig="soft" dir="t"/>
            </a:scene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289CBC-AF2B-4481-9A9D-68C5BE460D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04117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C0949-6506-452C-9D7F-72947C38D1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818261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9687F-2A81-46AF-A0F9-B5F6B808C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543660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99E4C-F127-42A8-AD4E-669137F2C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132378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800">
              <a:solidFill>
                <a:srgbClr val="FFFFFF"/>
              </a:solidFill>
              <a:latin typeface="Lucida Sans Unicode" pitchFamily="-65" charset="-52"/>
              <a:cs typeface="Arial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800">
              <a:solidFill>
                <a:srgbClr val="FFFFFF"/>
              </a:solidFill>
              <a:latin typeface="Lucida Sans Unicode" pitchFamily="-65" charset="-52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>
            <a:scene3d>
              <a:camera prst="orthographicFront"/>
              <a:lightRig rig="soft" dir="t"/>
            </a:scene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B2E41-B12D-4F2E-BC29-6CC7F2B145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792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11834-4AD0-428F-A07D-317548754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554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E376B-5431-4F6A-B270-6FFF4FD18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585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77229-B3C7-4868-B008-C3828C35EB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33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F42C5-8634-4F1E-B3AF-89D1830B21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265306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7EFF6-6455-402D-88A3-99ED721E77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757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sz="1800" smtClean="0">
              <a:solidFill>
                <a:srgbClr val="FFFFFF"/>
              </a:solidFill>
              <a:latin typeface="Lucida Sans Unicode" pitchFamily="-65" charset="-5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800">
              <a:solidFill>
                <a:srgbClr val="FFFFFF"/>
              </a:solidFill>
              <a:latin typeface="Lucida Sans Unicode" pitchFamily="-65" charset="-52"/>
              <a:cs typeface="Arial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800">
              <a:solidFill>
                <a:srgbClr val="FFFFFF"/>
              </a:solidFill>
              <a:latin typeface="Lucida Sans Unicode" pitchFamily="-65" charset="-52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GB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6DF2B-FA1E-4031-B7E5-AAE262D22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041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sz="1800" smtClean="0">
              <a:solidFill>
                <a:srgbClr val="FFFFFF"/>
              </a:solidFill>
              <a:latin typeface="Lucida Sans Unicode" pitchFamily="-65" charset="-52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F202398-F2D0-486D-8465-A37A46FDBB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7" r:id="rId2"/>
    <p:sldLayoutId id="2147483762" r:id="rId3"/>
    <p:sldLayoutId id="2147483763" r:id="rId4"/>
    <p:sldLayoutId id="2147483764" r:id="rId5"/>
    <p:sldLayoutId id="2147483765" r:id="rId6"/>
    <p:sldLayoutId id="2147483758" r:id="rId7"/>
    <p:sldLayoutId id="2147483766" r:id="rId8"/>
    <p:sldLayoutId id="2147483767" r:id="rId9"/>
    <p:sldLayoutId id="2147483759" r:id="rId10"/>
    <p:sldLayoutId id="2147483760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65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5" charset="-52"/>
          <a:ea typeface="ＭＳ Ｐゴシック" pitchFamily="-65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5" charset="-52"/>
          <a:ea typeface="ＭＳ Ｐゴシック" pitchFamily="-65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5" charset="-52"/>
          <a:ea typeface="ＭＳ Ｐゴシック" pitchFamily="-65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5" charset="-52"/>
          <a:ea typeface="ＭＳ Ｐゴシック" pitchFamily="-65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5" charset="-52"/>
          <a:ea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5" charset="-52"/>
          <a:ea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5" charset="-52"/>
          <a:ea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5" charset="-52"/>
          <a:ea typeface="ＭＳ Ｐゴシック" pitchFamily="-65" charset="-128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1" charset="-128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3455988"/>
          </a:xfrm>
        </p:spPr>
        <p:txBody>
          <a:bodyPr>
            <a:normAutofit fontScale="90000"/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7200" dirty="0" smtClean="0">
                <a:ea typeface="+mj-ea"/>
                <a:cs typeface="+mj-cs"/>
              </a:rPr>
              <a:t> </a:t>
            </a:r>
            <a:br>
              <a:rPr lang="en-GB" sz="7200" dirty="0" smtClean="0">
                <a:ea typeface="+mj-ea"/>
                <a:cs typeface="+mj-cs"/>
              </a:rPr>
            </a:br>
            <a:r>
              <a:rPr lang="en-GB" sz="7200" dirty="0" smtClean="0">
                <a:ea typeface="+mj-ea"/>
                <a:cs typeface="+mj-cs"/>
              </a:rPr>
              <a:t>EDEXCEL GCSE Music </a:t>
            </a:r>
            <a:br>
              <a:rPr lang="en-GB" sz="7200" dirty="0" smtClean="0">
                <a:ea typeface="+mj-ea"/>
                <a:cs typeface="+mj-cs"/>
              </a:rPr>
            </a:br>
            <a:r>
              <a:rPr lang="en-GB" sz="4444" dirty="0" smtClean="0">
                <a:solidFill>
                  <a:srgbClr val="0000FF"/>
                </a:solidFill>
                <a:ea typeface="+mj-ea"/>
                <a:cs typeface="+mj-cs"/>
              </a:rPr>
              <a:t> </a:t>
            </a:r>
            <a:r>
              <a:rPr lang="en-GB" sz="4444" dirty="0" smtClean="0">
                <a:solidFill>
                  <a:srgbClr val="0000FF"/>
                </a:solidFill>
                <a:ea typeface="+mj-ea"/>
                <a:cs typeface="+mj-cs"/>
              </a:rPr>
              <a:t>(9-1)</a:t>
            </a:r>
            <a:r>
              <a:rPr lang="en-GB" dirty="0" smtClean="0">
                <a:ea typeface="+mj-ea"/>
                <a:cs typeface="+mj-cs"/>
              </a:rPr>
              <a:t/>
            </a:r>
            <a:br>
              <a:rPr lang="en-GB" dirty="0" smtClean="0">
                <a:ea typeface="+mj-ea"/>
                <a:cs typeface="+mj-cs"/>
              </a:rPr>
            </a:br>
            <a:endParaRPr lang="en-US" sz="2400" dirty="0">
              <a:ea typeface="+mj-ea"/>
              <a:cs typeface="+mj-cs"/>
            </a:endParaRP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3463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481138"/>
            <a:ext cx="8610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GB" altLang="en-US" u="sng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u="sng" dirty="0" smtClean="0">
                <a:ea typeface="ＭＳ Ｐゴシック" panose="020B0600070205080204" pitchFamily="34" charset="-128"/>
              </a:rPr>
              <a:t>Component 1: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 </a:t>
            </a:r>
            <a:r>
              <a:rPr lang="en-GB" altLang="en-US" b="1" dirty="0" smtClean="0">
                <a:ea typeface="ＭＳ Ｐゴシック" panose="020B0600070205080204" pitchFamily="34" charset="-128"/>
              </a:rPr>
              <a:t>Performing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 30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%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smtClean="0">
                <a:ea typeface="ＭＳ Ｐゴシック" panose="020B0600070205080204" pitchFamily="34" charset="-128"/>
              </a:rPr>
              <a:t>AO1 Perform with technical control, expression and interpretation</a:t>
            </a:r>
            <a:endParaRPr lang="en-GB" altLang="en-US" u="sng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u="sng" dirty="0" smtClean="0">
                <a:ea typeface="ＭＳ Ｐゴシック" panose="020B0600070205080204" pitchFamily="34" charset="-128"/>
              </a:rPr>
              <a:t>Component 2: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 </a:t>
            </a:r>
            <a:r>
              <a:rPr lang="en-GB" altLang="en-US" b="1" dirty="0" smtClean="0">
                <a:ea typeface="ＭＳ Ｐゴシック" panose="020B0600070205080204" pitchFamily="34" charset="-128"/>
              </a:rPr>
              <a:t>Composing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 30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%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smtClean="0">
                <a:ea typeface="ＭＳ Ｐゴシック" panose="020B0600070205080204" pitchFamily="34" charset="-128"/>
              </a:rPr>
              <a:t>AO2 Compose and develop musical ideas with technical control and coherence</a:t>
            </a:r>
            <a:endParaRPr lang="en-GB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b="1" u="sng" dirty="0" smtClean="0">
                <a:ea typeface="ＭＳ Ｐゴシック" panose="020B0600070205080204" pitchFamily="34" charset="-128"/>
              </a:rPr>
              <a:t>Component 3: </a:t>
            </a:r>
            <a:r>
              <a:rPr lang="en-GB" altLang="en-US" b="1" dirty="0" smtClean="0">
                <a:ea typeface="ＭＳ Ｐゴシック" panose="020B0600070205080204" pitchFamily="34" charset="-128"/>
              </a:rPr>
              <a:t>Appraising Music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: 40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%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smtClean="0">
                <a:ea typeface="ＭＳ Ｐゴシック" panose="020B0600070205080204" pitchFamily="34" charset="-128"/>
              </a:rPr>
              <a:t>AO3 Demonstrate and apply musical knowledge 20%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smtClean="0">
                <a:ea typeface="ＭＳ Ｐゴシック" panose="020B0600070205080204" pitchFamily="34" charset="-128"/>
              </a:rPr>
              <a:t>AO4 Use appraising skills to make evaluative and critical judgements 20%</a:t>
            </a:r>
          </a:p>
          <a:p>
            <a:pPr lvl="4" eaLnBrk="1" hangingPunct="1">
              <a:lnSpc>
                <a:spcPct val="90000"/>
              </a:lnSpc>
            </a:pPr>
            <a:endParaRPr lang="en-GB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algn="r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4500" b="1" dirty="0" smtClean="0">
                <a:ea typeface="ＭＳ Ｐゴシック" panose="020B0600070205080204" pitchFamily="34" charset="-128"/>
              </a:rPr>
              <a:t>= 100%</a:t>
            </a:r>
            <a:endParaRPr lang="en-GB" altLang="en-US" sz="4500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3366FF"/>
                </a:solidFill>
                <a:ea typeface="+mj-ea"/>
                <a:cs typeface="+mj-cs"/>
              </a:rPr>
              <a:t>Course structure</a:t>
            </a:r>
            <a:endParaRPr lang="en-US" dirty="0">
              <a:solidFill>
                <a:srgbClr val="3366FF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3366FF"/>
                </a:solidFill>
                <a:ea typeface="+mj-ea"/>
                <a:cs typeface="+mj-cs"/>
              </a:rPr>
              <a:t>Component 1: 30% Performing</a:t>
            </a:r>
            <a:endParaRPr lang="en-US" dirty="0">
              <a:solidFill>
                <a:srgbClr val="3366FF"/>
              </a:solidFill>
              <a:ea typeface="+mj-ea"/>
              <a:cs typeface="+mj-cs"/>
            </a:endParaRPr>
          </a:p>
        </p:txBody>
      </p:sp>
      <p:pic>
        <p:nvPicPr>
          <p:cNvPr id="15363" name="Content Placeholder 10" descr="Screen Shot 2016-08-02 at 10.31.4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32" r="-6332"/>
          <a:stretch>
            <a:fillRect/>
          </a:stretch>
        </p:blipFill>
        <p:spPr/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How it’s marked…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For each performance you will get marked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on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buFont typeface="Wingdings 3" panose="05040102010807070707" pitchFamily="18" charset="2"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buFontTx/>
              <a:buChar char="-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Technique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buFontTx/>
              <a:buChar char="-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Expression and Interpretation</a:t>
            </a:r>
          </a:p>
          <a:p>
            <a:pPr>
              <a:buFontTx/>
              <a:buChar char="-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Technical Control (accuracy) and expression and accuracy (fluency)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buFontTx/>
              <a:buChar char="-"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Level of difficulty of pieces is then taken into consideration and your mark is scaled up or down</a:t>
            </a:r>
          </a:p>
          <a:p>
            <a:pPr>
              <a:buFont typeface="Wingdings 3" panose="05040102010807070707" pitchFamily="18" charset="2"/>
              <a:buNone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Performances can ONLY be recorded in Year 11 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3366FF"/>
                </a:solidFill>
                <a:ea typeface="+mj-ea"/>
                <a:cs typeface="+mj-cs"/>
              </a:rPr>
              <a:t>Component 2: Composing 30</a:t>
            </a:r>
            <a:r>
              <a:rPr lang="en-GB" dirty="0">
                <a:solidFill>
                  <a:srgbClr val="3366FF"/>
                </a:solidFill>
                <a:ea typeface="+mj-ea"/>
                <a:cs typeface="+mj-cs"/>
              </a:rPr>
              <a:t>%</a:t>
            </a:r>
            <a:endParaRPr lang="en-US" dirty="0">
              <a:solidFill>
                <a:srgbClr val="3366FF"/>
              </a:solidFill>
              <a:ea typeface="+mj-ea"/>
              <a:cs typeface="+mj-cs"/>
            </a:endParaRPr>
          </a:p>
        </p:txBody>
      </p:sp>
      <p:pic>
        <p:nvPicPr>
          <p:cNvPr id="17411" name="Content Placeholder 6" descr="Screen Shot 2016-08-02 at 10.31.5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0" r="-4500"/>
          <a:stretch>
            <a:fillRect/>
          </a:stretch>
        </p:blipFill>
        <p:spPr/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How it’s marked…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For each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composition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you will get marked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on</a:t>
            </a:r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pPr>
              <a:buFont typeface="Wingdings 3" panose="05040102010807070707" pitchFamily="18" charset="2"/>
              <a:buNone/>
            </a:pPr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pPr>
              <a:buFontTx/>
              <a:buChar char="-"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Developing musical ideas</a:t>
            </a:r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pPr>
              <a:buFontTx/>
              <a:buChar char="-"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Demonstrating technical control</a:t>
            </a:r>
          </a:p>
          <a:p>
            <a:pPr>
              <a:buFontTx/>
              <a:buChar char="-"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Composing with musical coherence</a:t>
            </a:r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pPr>
              <a:buFontTx/>
              <a:buChar char="-"/>
            </a:pPr>
            <a:endParaRPr lang="en-GB" altLang="en-US" sz="2000" dirty="0" smtClean="0">
              <a:ea typeface="ＭＳ Ｐゴシック" panose="020B0600070205080204" pitchFamily="34" charset="-128"/>
            </a:endParaRPr>
          </a:p>
          <a:p>
            <a:pPr marL="109537" indent="0">
              <a:buNone/>
            </a:pPr>
            <a:r>
              <a:rPr lang="en-GB" altLang="en-US" sz="2000" dirty="0" smtClean="0">
                <a:ea typeface="ＭＳ Ｐゴシック" panose="020B0600070205080204" pitchFamily="34" charset="-128"/>
              </a:rPr>
              <a:t>Composition 1- Composing to a musical brief</a:t>
            </a:r>
          </a:p>
          <a:p>
            <a:pPr lvl="1"/>
            <a:r>
              <a:rPr lang="en-GB" altLang="en-US" sz="1800" dirty="0" smtClean="0">
                <a:ea typeface="ＭＳ Ｐゴシック" panose="020B0600070205080204" pitchFamily="34" charset="-128"/>
              </a:rPr>
              <a:t>Any style</a:t>
            </a:r>
          </a:p>
          <a:p>
            <a:pPr lvl="1"/>
            <a:r>
              <a:rPr lang="en-GB" altLang="en-US" sz="1800" dirty="0" smtClean="0">
                <a:ea typeface="ＭＳ Ｐゴシック" panose="020B0600070205080204" pitchFamily="34" charset="-128"/>
              </a:rPr>
              <a:t>Brief linked to each area of study</a:t>
            </a:r>
          </a:p>
          <a:p>
            <a:pPr lvl="1"/>
            <a:r>
              <a:rPr lang="en-GB" altLang="en-US" sz="1800" dirty="0" smtClean="0">
                <a:ea typeface="ＭＳ Ｐゴシック" panose="020B0600070205080204" pitchFamily="34" charset="-128"/>
              </a:rPr>
              <a:t>Released in September of year 11</a:t>
            </a:r>
          </a:p>
          <a:p>
            <a:pPr marL="109537" indent="0">
              <a:buNone/>
            </a:pPr>
            <a:endParaRPr lang="en-GB" altLang="en-US" sz="2000" dirty="0">
              <a:ea typeface="ＭＳ Ｐゴシック" panose="020B0600070205080204" pitchFamily="34" charset="-128"/>
            </a:endParaRPr>
          </a:p>
          <a:p>
            <a:pPr marL="109537" indent="0">
              <a:buNone/>
            </a:pPr>
            <a:r>
              <a:rPr lang="en-GB" altLang="en-US" sz="2000" dirty="0" smtClean="0">
                <a:ea typeface="ＭＳ Ｐゴシック" panose="020B0600070205080204" pitchFamily="34" charset="-128"/>
              </a:rPr>
              <a:t>Composition 2- Free composition</a:t>
            </a:r>
          </a:p>
          <a:p>
            <a:pPr lvl="1"/>
            <a:r>
              <a:rPr lang="en-GB" altLang="en-US" sz="1800" dirty="0" smtClean="0">
                <a:ea typeface="ＭＳ Ｐゴシック" panose="020B0600070205080204" pitchFamily="34" charset="-128"/>
              </a:rPr>
              <a:t>Any style</a:t>
            </a:r>
            <a:endParaRPr lang="en-US" altLang="en-US" sz="18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47217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481138"/>
            <a:ext cx="8458200" cy="5148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000" smtClean="0">
                <a:ea typeface="ＭＳ Ｐゴシック" panose="020B0600070205080204" pitchFamily="34" charset="-128"/>
              </a:rPr>
              <a:t>Written exam (1 hour 45 mins)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3366FF"/>
                </a:solidFill>
                <a:ea typeface="+mj-ea"/>
                <a:cs typeface="+mj-cs"/>
              </a:rPr>
              <a:t>Component 3: 40% Appraising</a:t>
            </a:r>
            <a:endParaRPr lang="en-US" dirty="0">
              <a:solidFill>
                <a:srgbClr val="3366FF"/>
              </a:solidFill>
              <a:ea typeface="+mj-ea"/>
              <a:cs typeface="+mj-cs"/>
            </a:endParaRPr>
          </a:p>
        </p:txBody>
      </p:sp>
      <p:pic>
        <p:nvPicPr>
          <p:cNvPr id="18436" name="Picture 8" descr="Screen Shot 2016-08-02 at 10.32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9121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Areas of Study</a:t>
            </a:r>
          </a:p>
        </p:txBody>
      </p:sp>
      <p:pic>
        <p:nvPicPr>
          <p:cNvPr id="19459" name="Content Placeholder 5" descr="Screen Shot 2016-08-02 at 10.32.1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9" b="-539"/>
          <a:stretch>
            <a:fillRect/>
          </a:stretch>
        </p:blipFill>
        <p:spPr/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384</TotalTime>
  <Words>199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Lucida Sans Unicode</vt:lpstr>
      <vt:lpstr>ＭＳ Ｐゴシック</vt:lpstr>
      <vt:lpstr>Wingdings 3</vt:lpstr>
      <vt:lpstr>Verdana</vt:lpstr>
      <vt:lpstr>Wingdings 2</vt:lpstr>
      <vt:lpstr>Calibri</vt:lpstr>
      <vt:lpstr>Concourse</vt:lpstr>
      <vt:lpstr>  EDEXCEL GCSE Music   (9-1) </vt:lpstr>
      <vt:lpstr>Course structure</vt:lpstr>
      <vt:lpstr>Component 1: 30% Performing</vt:lpstr>
      <vt:lpstr>How it’s marked…</vt:lpstr>
      <vt:lpstr>Component 2: Composing 30%</vt:lpstr>
      <vt:lpstr>How it’s marked…</vt:lpstr>
      <vt:lpstr>Component 3: 40% Appraising</vt:lpstr>
      <vt:lpstr>Areas of Study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GCSE Music</dc:title>
  <dc:creator>S J Maxson</dc:creator>
  <cp:lastModifiedBy>Jones, Becky</cp:lastModifiedBy>
  <cp:revision>31</cp:revision>
  <dcterms:created xsi:type="dcterms:W3CDTF">2016-08-02T09:11:53Z</dcterms:created>
  <dcterms:modified xsi:type="dcterms:W3CDTF">2016-09-09T12:59:17Z</dcterms:modified>
</cp:coreProperties>
</file>